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2" r:id="rId120"/>
    <p:sldId id="399" r:id="rId121"/>
    <p:sldId id="400" r:id="rId122"/>
    <p:sldId id="401" r:id="rId123"/>
    <p:sldId id="402" r:id="rId124"/>
    <p:sldId id="383" r:id="rId125"/>
    <p:sldId id="404" r:id="rId126"/>
    <p:sldId id="405" r:id="rId127"/>
    <p:sldId id="386" r:id="rId128"/>
    <p:sldId id="389" r:id="rId129"/>
    <p:sldId id="407" r:id="rId130"/>
    <p:sldId id="394" r:id="rId131"/>
    <p:sldId id="406" r:id="rId132"/>
    <p:sldId id="396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2F6"/>
    <a:srgbClr val="EADCF4"/>
    <a:srgbClr val="E9D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47D1A-49C1-4A92-940A-F70F9815C4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F8E1A-48D3-4E74-837F-BE69633E69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4863"/>
            <a:ext cx="91440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3" y="1195388"/>
            <a:ext cx="76866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81000"/>
            <a:ext cx="33432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8" y="1338263"/>
            <a:ext cx="80105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76390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1243013"/>
            <a:ext cx="55626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04800"/>
            <a:ext cx="3400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4963"/>
            <a:ext cx="80772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57200"/>
            <a:ext cx="75628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1719263"/>
            <a:ext cx="81057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57200"/>
            <a:ext cx="6086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1652588"/>
            <a:ext cx="82010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" y="1252538"/>
            <a:ext cx="80295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609600"/>
            <a:ext cx="2114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1485900"/>
            <a:ext cx="79914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838200"/>
            <a:ext cx="18859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13" y="823913"/>
            <a:ext cx="76485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52600"/>
            <a:ext cx="54197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71247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790575"/>
            <a:ext cx="79438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1" y="152400"/>
            <a:ext cx="487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648200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" y="952500"/>
            <a:ext cx="78295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1071563"/>
            <a:ext cx="78009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13" y="890588"/>
            <a:ext cx="76485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857250"/>
            <a:ext cx="73533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033463"/>
            <a:ext cx="75057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288" y="976313"/>
            <a:ext cx="759142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1062038"/>
            <a:ext cx="76962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3" y="862013"/>
            <a:ext cx="76866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1023938"/>
            <a:ext cx="77438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Advances of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Nanocarrier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Technology-Based Active Cosmetic Ingredients for Beauty Applications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pPr algn="just"/>
            <a:r>
              <a:rPr lang="en-US" dirty="0" smtClean="0"/>
              <a:t>Can </a:t>
            </a:r>
            <a:r>
              <a:rPr lang="en-US" dirty="0"/>
              <a:t>effectively </a:t>
            </a:r>
            <a:r>
              <a:rPr lang="en-US" dirty="0">
                <a:solidFill>
                  <a:srgbClr val="FF0000"/>
                </a:solidFill>
              </a:rPr>
              <a:t>promote the percutaneous </a:t>
            </a:r>
            <a:r>
              <a:rPr lang="en-US" dirty="0" smtClean="0">
                <a:solidFill>
                  <a:srgbClr val="FF0000"/>
                </a:solidFill>
              </a:rPr>
              <a:t>penetration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 </a:t>
            </a:r>
            <a:r>
              <a:rPr lang="en-US" dirty="0" smtClean="0">
                <a:solidFill>
                  <a:srgbClr val="00B050"/>
                </a:solidFill>
              </a:rPr>
              <a:t>Improve </a:t>
            </a:r>
            <a:r>
              <a:rPr lang="en-US" dirty="0">
                <a:solidFill>
                  <a:srgbClr val="00B050"/>
                </a:solidFill>
              </a:rPr>
              <a:t>the water dispersion of insoluble</a:t>
            </a:r>
            <a:r>
              <a:rPr lang="en-US" dirty="0"/>
              <a:t> active cosmetic ingredients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/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Enhance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stability </a:t>
            </a:r>
            <a:r>
              <a:rPr lang="en-US" dirty="0"/>
              <a:t>of </a:t>
            </a:r>
            <a:r>
              <a:rPr lang="en-US" dirty="0" smtClean="0"/>
              <a:t>components 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chieve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co-delivery </a:t>
            </a:r>
            <a:r>
              <a:rPr lang="en-US" dirty="0"/>
              <a:t>of diverse cosmetics active ingredients </a:t>
            </a:r>
          </a:p>
        </p:txBody>
      </p:sp>
    </p:spTree>
    <p:extLst>
      <p:ext uri="{BB962C8B-B14F-4D97-AF65-F5344CB8AC3E}">
        <p14:creationId xmlns:p14="http://schemas.microsoft.com/office/powerpoint/2010/main" val="471714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152525"/>
            <a:ext cx="86677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sz="2700" dirty="0"/>
              <a:t>List of </a:t>
            </a:r>
            <a:r>
              <a:rPr lang="en-US" sz="2700" dirty="0" err="1"/>
              <a:t>Nanocarriers</a:t>
            </a:r>
            <a:r>
              <a:rPr lang="en-US" sz="2700" dirty="0"/>
              <a:t> Applied in Functional Cosmetic Products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010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5749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sz="2700" dirty="0"/>
              <a:t>List of </a:t>
            </a:r>
            <a:r>
              <a:rPr lang="en-US" sz="2700" dirty="0" err="1"/>
              <a:t>Nanocarriers</a:t>
            </a:r>
            <a:r>
              <a:rPr lang="en-US" sz="2700" dirty="0"/>
              <a:t> Applied in Functional Cosmetic Products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534400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4221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sz="2700" dirty="0"/>
              <a:t>List of </a:t>
            </a:r>
            <a:r>
              <a:rPr lang="en-US" sz="2700" dirty="0" err="1"/>
              <a:t>Nanocarriers</a:t>
            </a:r>
            <a:r>
              <a:rPr lang="en-US" sz="2700" dirty="0"/>
              <a:t> Applied in Functional Cosmetic Products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38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3207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sz="2700" dirty="0"/>
              <a:t>List of </a:t>
            </a:r>
            <a:r>
              <a:rPr lang="en-US" sz="2700" dirty="0" err="1"/>
              <a:t>Nanocarriers</a:t>
            </a:r>
            <a:r>
              <a:rPr lang="en-US" sz="2700" dirty="0"/>
              <a:t> Applied in Functional Cosmetic Products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5240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1" y="5562600"/>
            <a:ext cx="8229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054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Biocosmetics: technological advances and future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n-US" sz="3100" dirty="0"/>
              <a:t>100% </a:t>
            </a:r>
            <a:r>
              <a:rPr lang="en-US" sz="3100" dirty="0" smtClean="0"/>
              <a:t>natural </a:t>
            </a:r>
            <a:r>
              <a:rPr lang="en-US" sz="3100" dirty="0"/>
              <a:t>ingredients derived from plants, animals, microbes,</a:t>
            </a:r>
            <a:br>
              <a:rPr lang="en-US" sz="3100" dirty="0"/>
            </a:br>
            <a:r>
              <a:rPr lang="en-US" sz="3100" dirty="0"/>
              <a:t>enzymes, insects, and organic crops </a:t>
            </a:r>
            <a:endParaRPr lang="en-US" sz="3100" dirty="0" smtClean="0"/>
          </a:p>
          <a:p>
            <a:pPr algn="just"/>
            <a:r>
              <a:rPr lang="en-US" sz="3100" dirty="0" smtClean="0"/>
              <a:t>Used </a:t>
            </a:r>
            <a:r>
              <a:rPr lang="en-US" sz="3100" dirty="0"/>
              <a:t>for topical skin, </a:t>
            </a:r>
            <a:r>
              <a:rPr lang="en-US" sz="3100" dirty="0" smtClean="0"/>
              <a:t>hair, face</a:t>
            </a:r>
            <a:r>
              <a:rPr lang="en-US" sz="3100" dirty="0"/>
              <a:t>, and oral care </a:t>
            </a:r>
            <a:endParaRPr lang="en-US" sz="3100" dirty="0" smtClean="0"/>
          </a:p>
          <a:p>
            <a:pPr algn="just"/>
            <a:r>
              <a:rPr lang="en-US" sz="3100" dirty="0" smtClean="0"/>
              <a:t>Petroleum </a:t>
            </a:r>
            <a:r>
              <a:rPr lang="en-US" sz="3100" dirty="0"/>
              <a:t>or mineral oil-derived </a:t>
            </a:r>
            <a:r>
              <a:rPr lang="en-US" sz="3100" dirty="0" smtClean="0"/>
              <a:t>ingredients, harmful </a:t>
            </a:r>
            <a:r>
              <a:rPr lang="en-US" sz="3100" dirty="0"/>
              <a:t>and </a:t>
            </a:r>
            <a:r>
              <a:rPr lang="en-US" sz="3100" dirty="0" smtClean="0"/>
              <a:t>non-biodegradable</a:t>
            </a:r>
          </a:p>
          <a:p>
            <a:pPr marL="0" indent="0" algn="ctr">
              <a:buNone/>
            </a:pPr>
            <a:r>
              <a:rPr lang="en-US" sz="3800" dirty="0" smtClean="0">
                <a:solidFill>
                  <a:srgbClr val="FF0000"/>
                </a:solidFill>
              </a:rPr>
              <a:t> From fossil-based ingredients </a:t>
            </a:r>
            <a:r>
              <a:rPr lang="en-US" sz="3800" dirty="0">
                <a:solidFill>
                  <a:srgbClr val="FF0000"/>
                </a:solidFill>
              </a:rPr>
              <a:t>to bio-based </a:t>
            </a:r>
            <a:r>
              <a:rPr lang="en-US" sz="3800" dirty="0" smtClean="0">
                <a:solidFill>
                  <a:srgbClr val="FF0000"/>
                </a:solidFill>
              </a:rPr>
              <a:t>ingredients</a:t>
            </a:r>
          </a:p>
          <a:p>
            <a:pPr algn="just"/>
            <a:r>
              <a:rPr lang="en-US" dirty="0"/>
              <a:t>A typical cosmetic contains </a:t>
            </a:r>
            <a:r>
              <a:rPr lang="en-US" dirty="0" smtClean="0"/>
              <a:t>about 15–20 </a:t>
            </a:r>
            <a:r>
              <a:rPr lang="en-US" dirty="0"/>
              <a:t>ingredients and considering, the use of at least </a:t>
            </a:r>
            <a:r>
              <a:rPr lang="en-US" dirty="0" smtClean="0"/>
              <a:t>five cosmetic </a:t>
            </a:r>
            <a:r>
              <a:rPr lang="en-US" dirty="0"/>
              <a:t>products per day; we are placing </a:t>
            </a:r>
            <a:r>
              <a:rPr lang="en-US" dirty="0" smtClean="0"/>
              <a:t>75–100 chemicals on </a:t>
            </a:r>
            <a:r>
              <a:rPr lang="en-US" dirty="0"/>
              <a:t>our skin through cosmetic </a:t>
            </a:r>
            <a:r>
              <a:rPr lang="en-US" dirty="0" smtClean="0"/>
              <a:t>use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Potentially toxic compounds: lead</a:t>
            </a:r>
            <a:r>
              <a:rPr lang="en-US" dirty="0"/>
              <a:t>, aluminum, mercury, </a:t>
            </a:r>
            <a:r>
              <a:rPr lang="en-US" dirty="0" smtClean="0"/>
              <a:t>parabens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875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343400" cy="4691063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smtClean="0"/>
              <a:t>Benzophenone: component of sunscreen</a:t>
            </a:r>
            <a:r>
              <a:rPr lang="en-US" sz="2400" dirty="0"/>
              <a:t>, </a:t>
            </a:r>
            <a:r>
              <a:rPr lang="en-US" sz="2400" dirty="0" smtClean="0"/>
              <a:t>carcinogenic </a:t>
            </a:r>
            <a:r>
              <a:rPr lang="en-US" sz="2400" dirty="0"/>
              <a:t>to humans, </a:t>
            </a:r>
            <a:r>
              <a:rPr lang="en-US" sz="2400" dirty="0" smtClean="0"/>
              <a:t>good </a:t>
            </a:r>
            <a:r>
              <a:rPr lang="en-US" sz="2400" dirty="0"/>
              <a:t>lipophilic properties, this </a:t>
            </a:r>
            <a:r>
              <a:rPr lang="en-US" sz="2400" dirty="0" smtClean="0"/>
              <a:t>substance </a:t>
            </a:r>
            <a:r>
              <a:rPr lang="en-US" sz="2400" dirty="0"/>
              <a:t>absorbed in high concentrations and can be detected in biological fluids including mother’s milk </a:t>
            </a:r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200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11090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435100"/>
            <a:ext cx="5105400" cy="4691063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/>
              <a:t>Toluene and </a:t>
            </a:r>
            <a:r>
              <a:rPr lang="en-US" sz="2400" dirty="0" err="1" smtClean="0"/>
              <a:t>dibutyl</a:t>
            </a:r>
            <a:r>
              <a:rPr lang="en-US" sz="2400" dirty="0" smtClean="0"/>
              <a:t> phthalate: </a:t>
            </a:r>
            <a:r>
              <a:rPr lang="en-US" sz="2400" dirty="0"/>
              <a:t>in several cosmetic products and nail </a:t>
            </a:r>
            <a:r>
              <a:rPr lang="en-US" sz="2400" dirty="0" smtClean="0"/>
              <a:t>polish; </a:t>
            </a:r>
            <a:r>
              <a:rPr lang="en-US" sz="2500" dirty="0">
                <a:solidFill>
                  <a:prstClr val="black"/>
                </a:solidFill>
              </a:rPr>
              <a:t>both dermal and inhalation routes and </a:t>
            </a:r>
            <a:r>
              <a:rPr lang="en-US" sz="2500" dirty="0" smtClean="0">
                <a:solidFill>
                  <a:prstClr val="black"/>
                </a:solidFill>
              </a:rPr>
              <a:t>cause reproductive </a:t>
            </a:r>
            <a:r>
              <a:rPr lang="en-US" sz="2500" dirty="0">
                <a:solidFill>
                  <a:prstClr val="black"/>
                </a:solidFill>
              </a:rPr>
              <a:t>toxicity and damage to the nervous system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56709"/>
            <a:ext cx="36004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9250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5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83271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Biotechnological ingredients: safe and effective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da-DK" sz="2400" dirty="0" smtClean="0">
                <a:solidFill>
                  <a:srgbClr val="FF0000"/>
                </a:solidFill>
              </a:rPr>
              <a:t>kojic </a:t>
            </a:r>
            <a:r>
              <a:rPr lang="da-DK" sz="2400" dirty="0">
                <a:solidFill>
                  <a:srgbClr val="FF0000"/>
                </a:solidFill>
              </a:rPr>
              <a:t>acid </a:t>
            </a:r>
            <a:endParaRPr lang="da-DK" sz="2400" dirty="0" smtClean="0">
              <a:solidFill>
                <a:srgbClr val="FF0000"/>
              </a:solidFill>
            </a:endParaRPr>
          </a:p>
          <a:p>
            <a:pPr algn="just"/>
            <a:r>
              <a:rPr lang="nb-NO" sz="2400" dirty="0">
                <a:solidFill>
                  <a:srgbClr val="002060"/>
                </a:solidFill>
              </a:rPr>
              <a:t>H</a:t>
            </a:r>
            <a:r>
              <a:rPr lang="nb-NO" sz="2400" dirty="0" smtClean="0">
                <a:solidFill>
                  <a:srgbClr val="002060"/>
                </a:solidFill>
              </a:rPr>
              <a:t>yaluronic </a:t>
            </a:r>
            <a:r>
              <a:rPr lang="nb-NO" sz="2400" dirty="0">
                <a:solidFill>
                  <a:srgbClr val="002060"/>
                </a:solidFill>
              </a:rPr>
              <a:t>acid </a:t>
            </a:r>
            <a:endParaRPr lang="nb-NO" sz="2400" dirty="0" smtClean="0">
              <a:solidFill>
                <a:srgbClr val="002060"/>
              </a:solidFill>
            </a:endParaRPr>
          </a:p>
          <a:p>
            <a:pPr algn="just"/>
            <a:r>
              <a:rPr lang="nb-NO" sz="2400" dirty="0" smtClean="0">
                <a:solidFill>
                  <a:srgbClr val="00B050"/>
                </a:solidFill>
              </a:rPr>
              <a:t>Resveratrol </a:t>
            </a:r>
          </a:p>
          <a:p>
            <a:pPr algn="just"/>
            <a:r>
              <a:rPr lang="en-US" sz="2400" dirty="0">
                <a:solidFill>
                  <a:srgbClr val="C00000"/>
                </a:solidFill>
              </a:rPr>
              <a:t>H</a:t>
            </a:r>
            <a:r>
              <a:rPr lang="en-US" sz="2400" dirty="0" smtClean="0">
                <a:solidFill>
                  <a:srgbClr val="C00000"/>
                </a:solidFill>
              </a:rPr>
              <a:t>uman </a:t>
            </a:r>
            <a:r>
              <a:rPr lang="en-US" sz="2400" dirty="0">
                <a:solidFill>
                  <a:srgbClr val="C00000"/>
                </a:solidFill>
              </a:rPr>
              <a:t>epidermal </a:t>
            </a:r>
            <a:r>
              <a:rPr lang="en-US" sz="2400" dirty="0" smtClean="0">
                <a:solidFill>
                  <a:srgbClr val="C00000"/>
                </a:solidFill>
              </a:rPr>
              <a:t>growth factors </a:t>
            </a:r>
          </a:p>
          <a:p>
            <a:pPr algn="just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uperoxide dismutase </a:t>
            </a:r>
          </a:p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Photolyases Organic acids: citric acid</a:t>
            </a:r>
            <a:r>
              <a:rPr lang="en-US" sz="2400" dirty="0">
                <a:solidFill>
                  <a:schemeClr val="tx2"/>
                </a:solidFill>
              </a:rPr>
              <a:t>, lactic acid, glycolic </a:t>
            </a:r>
            <a:r>
              <a:rPr lang="en-US" sz="2400" dirty="0" smtClean="0">
                <a:solidFill>
                  <a:schemeClr val="tx2"/>
                </a:solidFill>
              </a:rPr>
              <a:t>acid</a:t>
            </a:r>
          </a:p>
          <a:p>
            <a:pPr algn="just"/>
            <a:r>
              <a:rPr lang="en-US" sz="2400" dirty="0" smtClean="0">
                <a:solidFill>
                  <a:srgbClr val="FF0000"/>
                </a:solidFill>
              </a:rPr>
              <a:t>Microalgae source </a:t>
            </a:r>
            <a:r>
              <a:rPr lang="en-US" sz="2400" dirty="0">
                <a:solidFill>
                  <a:srgbClr val="FF0000"/>
                </a:solidFill>
              </a:rPr>
              <a:t>of fatty acids, lipids, </a:t>
            </a:r>
            <a:r>
              <a:rPr lang="en-US" sz="2400" dirty="0" smtClean="0">
                <a:solidFill>
                  <a:srgbClr val="FF0000"/>
                </a:solidFill>
              </a:rPr>
              <a:t>proteins, amino </a:t>
            </a:r>
            <a:r>
              <a:rPr lang="en-US" sz="2400" dirty="0">
                <a:solidFill>
                  <a:srgbClr val="FF0000"/>
                </a:solidFill>
              </a:rPr>
              <a:t>acids, and algal extract </a:t>
            </a:r>
            <a:r>
              <a:rPr lang="en-US" sz="2400" dirty="0" smtClean="0">
                <a:solidFill>
                  <a:srgbClr val="FF0000"/>
                </a:solidFill>
              </a:rPr>
              <a:t>as </a:t>
            </a:r>
            <a:r>
              <a:rPr lang="en-US" sz="2400" dirty="0">
                <a:solidFill>
                  <a:srgbClr val="FF0000"/>
                </a:solidFill>
              </a:rPr>
              <a:t>an antioxidant, and anti-aging </a:t>
            </a:r>
            <a:r>
              <a:rPr lang="en-US" sz="2400" dirty="0" smtClean="0">
                <a:solidFill>
                  <a:srgbClr val="FF0000"/>
                </a:solidFill>
              </a:rPr>
              <a:t>agent </a:t>
            </a:r>
          </a:p>
          <a:p>
            <a:pPr algn="just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Stem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cells to regenerate old damaged cells </a:t>
            </a:r>
          </a:p>
        </p:txBody>
      </p:sp>
    </p:spTree>
    <p:extLst>
      <p:ext uri="{BB962C8B-B14F-4D97-AF65-F5344CB8AC3E}">
        <p14:creationId xmlns:p14="http://schemas.microsoft.com/office/powerpoint/2010/main" val="891692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Bioactive ingredients isolated from marine organisms and their use in cosmetic products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100263"/>
            <a:ext cx="90487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220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28663"/>
            <a:ext cx="88392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Personalized cosmetic with 3D </a:t>
            </a:r>
            <a:r>
              <a:rPr lang="en-US" sz="3200" b="1" dirty="0" smtClean="0"/>
              <a:t>bio-printing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>
                <a:solidFill>
                  <a:srgbClr val="00B050"/>
                </a:solidFill>
              </a:rPr>
              <a:t>tissue-like </a:t>
            </a:r>
            <a:r>
              <a:rPr lang="en-US" dirty="0">
                <a:solidFill>
                  <a:srgbClr val="00B050"/>
                </a:solidFill>
              </a:rPr>
              <a:t>structures </a:t>
            </a:r>
            <a:r>
              <a:rPr lang="en-US" dirty="0" smtClean="0">
                <a:solidFill>
                  <a:srgbClr val="00B050"/>
                </a:solidFill>
              </a:rPr>
              <a:t>built </a:t>
            </a:r>
            <a:r>
              <a:rPr lang="en-US" dirty="0">
                <a:solidFill>
                  <a:srgbClr val="00B050"/>
                </a:solidFill>
              </a:rPr>
              <a:t>in record time to mimic </a:t>
            </a:r>
            <a:r>
              <a:rPr lang="en-US" dirty="0" smtClean="0">
                <a:solidFill>
                  <a:srgbClr val="00B050"/>
                </a:solidFill>
              </a:rPr>
              <a:t>the natural </a:t>
            </a:r>
            <a:r>
              <a:rPr lang="en-US" dirty="0">
                <a:solidFill>
                  <a:srgbClr val="00B050"/>
                </a:solidFill>
              </a:rPr>
              <a:t>tissues of our </a:t>
            </a:r>
            <a:r>
              <a:rPr lang="en-US" dirty="0" smtClean="0">
                <a:solidFill>
                  <a:srgbClr val="00B050"/>
                </a:solidFill>
              </a:rPr>
              <a:t>body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enables </a:t>
            </a:r>
            <a:r>
              <a:rPr lang="en-US" dirty="0">
                <a:solidFill>
                  <a:srgbClr val="FF0000"/>
                </a:solidFill>
              </a:rPr>
              <a:t>the production of </a:t>
            </a:r>
            <a:r>
              <a:rPr lang="en-US" dirty="0" smtClean="0">
                <a:solidFill>
                  <a:srgbClr val="FF0000"/>
                </a:solidFill>
              </a:rPr>
              <a:t>the patient’s </a:t>
            </a:r>
            <a:r>
              <a:rPr lang="en-US" dirty="0">
                <a:solidFill>
                  <a:srgbClr val="FF0000"/>
                </a:solidFill>
              </a:rPr>
              <a:t>cells, which are perfectly compatible during </a:t>
            </a:r>
            <a:r>
              <a:rPr lang="en-US" dirty="0" smtClean="0">
                <a:solidFill>
                  <a:srgbClr val="FF0000"/>
                </a:solidFill>
              </a:rPr>
              <a:t>skin grafting </a:t>
            </a:r>
            <a:r>
              <a:rPr lang="en-US" dirty="0">
                <a:solidFill>
                  <a:srgbClr val="FF0000"/>
                </a:solidFill>
              </a:rPr>
              <a:t>or even during organ </a:t>
            </a:r>
            <a:r>
              <a:rPr lang="en-US" dirty="0" smtClean="0">
                <a:solidFill>
                  <a:srgbClr val="FF0000"/>
                </a:solidFill>
              </a:rPr>
              <a:t>replacement </a:t>
            </a:r>
          </a:p>
          <a:p>
            <a:pPr algn="just"/>
            <a:r>
              <a:rPr lang="en-US" dirty="0" err="1" smtClean="0">
                <a:solidFill>
                  <a:srgbClr val="00B0F0"/>
                </a:solidFill>
              </a:rPr>
              <a:t>Bioinks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used in </a:t>
            </a:r>
            <a:r>
              <a:rPr lang="en-US" dirty="0" err="1" smtClean="0">
                <a:solidFill>
                  <a:srgbClr val="00B0F0"/>
                </a:solidFill>
              </a:rPr>
              <a:t>bioprinters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biocompatible </a:t>
            </a:r>
            <a:r>
              <a:rPr lang="en-US" dirty="0">
                <a:solidFill>
                  <a:srgbClr val="00B0F0"/>
                </a:solidFill>
              </a:rPr>
              <a:t>materials such as polysaccharides, </a:t>
            </a:r>
            <a:r>
              <a:rPr lang="en-US" dirty="0" smtClean="0">
                <a:solidFill>
                  <a:srgbClr val="00B0F0"/>
                </a:solidFill>
              </a:rPr>
              <a:t>protein, synthetic polymers</a:t>
            </a:r>
            <a:endParaRPr lang="en-US" dirty="0">
              <a:solidFill>
                <a:srgbClr val="00B0F0"/>
              </a:solidFill>
            </a:endParaRPr>
          </a:p>
          <a:p>
            <a:pPr algn="just"/>
            <a:r>
              <a:rPr lang="en-US" dirty="0" smtClean="0">
                <a:solidFill>
                  <a:srgbClr val="7030A0"/>
                </a:solidFill>
              </a:rPr>
              <a:t>personalized </a:t>
            </a:r>
            <a:r>
              <a:rPr lang="en-US" dirty="0">
                <a:solidFill>
                  <a:srgbClr val="7030A0"/>
                </a:solidFill>
              </a:rPr>
              <a:t>treatment </a:t>
            </a:r>
            <a:r>
              <a:rPr lang="en-US" dirty="0" smtClean="0">
                <a:solidFill>
                  <a:srgbClr val="7030A0"/>
                </a:solidFill>
              </a:rPr>
              <a:t>depigmented surface </a:t>
            </a:r>
            <a:r>
              <a:rPr lang="en-US" dirty="0">
                <a:solidFill>
                  <a:srgbClr val="7030A0"/>
                </a:solidFill>
              </a:rPr>
              <a:t>for treating vitiligo </a:t>
            </a:r>
            <a:r>
              <a:rPr lang="en-US" dirty="0" smtClean="0">
                <a:solidFill>
                  <a:srgbClr val="7030A0"/>
                </a:solidFill>
              </a:rPr>
              <a:t>with </a:t>
            </a:r>
            <a:r>
              <a:rPr lang="en-US" dirty="0">
                <a:solidFill>
                  <a:srgbClr val="7030A0"/>
                </a:solidFill>
              </a:rPr>
              <a:t>growth </a:t>
            </a:r>
            <a:r>
              <a:rPr lang="en-US" dirty="0" smtClean="0">
                <a:solidFill>
                  <a:srgbClr val="7030A0"/>
                </a:solidFill>
              </a:rPr>
              <a:t>factors, stem </a:t>
            </a:r>
            <a:r>
              <a:rPr lang="en-US" dirty="0">
                <a:solidFill>
                  <a:srgbClr val="7030A0"/>
                </a:solidFill>
              </a:rPr>
              <a:t>cells, and cytokines</a:t>
            </a:r>
          </a:p>
        </p:txBody>
      </p:sp>
    </p:spTree>
    <p:extLst>
      <p:ext uri="{BB962C8B-B14F-4D97-AF65-F5344CB8AC3E}">
        <p14:creationId xmlns:p14="http://schemas.microsoft.com/office/powerpoint/2010/main" val="8415311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Zero waste cosmetic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Stop cosmetic </a:t>
            </a:r>
            <a:r>
              <a:rPr lang="en-US" dirty="0">
                <a:solidFill>
                  <a:srgbClr val="FF0000"/>
                </a:solidFill>
              </a:rPr>
              <a:t>waste from entering the human body through </a:t>
            </a:r>
            <a:r>
              <a:rPr lang="en-US" dirty="0" smtClean="0">
                <a:solidFill>
                  <a:srgbClr val="FF0000"/>
                </a:solidFill>
              </a:rPr>
              <a:t>a polluted </a:t>
            </a:r>
            <a:r>
              <a:rPr lang="en-US" dirty="0">
                <a:solidFill>
                  <a:srgbClr val="FF0000"/>
                </a:solidFill>
              </a:rPr>
              <a:t>environment. </a:t>
            </a:r>
            <a:endParaRPr lang="en-US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rgbClr val="00B0F0"/>
                </a:solidFill>
              </a:rPr>
              <a:t>Implementing </a:t>
            </a:r>
            <a:r>
              <a:rPr lang="en-US" dirty="0">
                <a:solidFill>
                  <a:srgbClr val="00B0F0"/>
                </a:solidFill>
              </a:rPr>
              <a:t>zero waste and </a:t>
            </a:r>
            <a:r>
              <a:rPr lang="en-US" dirty="0" smtClean="0">
                <a:solidFill>
                  <a:srgbClr val="00B0F0"/>
                </a:solidFill>
              </a:rPr>
              <a:t>zero CO2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emission </a:t>
            </a:r>
            <a:r>
              <a:rPr lang="en-US" dirty="0">
                <a:solidFill>
                  <a:srgbClr val="00B0F0"/>
                </a:solidFill>
              </a:rPr>
              <a:t>policies in the sourcing, extraction, </a:t>
            </a:r>
            <a:r>
              <a:rPr lang="en-US" dirty="0" smtClean="0">
                <a:solidFill>
                  <a:srgbClr val="00B0F0"/>
                </a:solidFill>
              </a:rPr>
              <a:t>production, and </a:t>
            </a:r>
            <a:r>
              <a:rPr lang="en-US" dirty="0">
                <a:solidFill>
                  <a:srgbClr val="00B0F0"/>
                </a:solidFill>
              </a:rPr>
              <a:t>packaging processes of cosmetics will push </a:t>
            </a:r>
            <a:r>
              <a:rPr lang="en-US" dirty="0" smtClean="0">
                <a:solidFill>
                  <a:srgbClr val="00B0F0"/>
                </a:solidFill>
              </a:rPr>
              <a:t>the idea </a:t>
            </a:r>
            <a:r>
              <a:rPr lang="en-US" dirty="0">
                <a:solidFill>
                  <a:srgbClr val="00B0F0"/>
                </a:solidFill>
              </a:rPr>
              <a:t>of “Green Growth</a:t>
            </a:r>
            <a:r>
              <a:rPr lang="en-US" dirty="0" smtClean="0">
                <a:solidFill>
                  <a:srgbClr val="00B0F0"/>
                </a:solidFill>
              </a:rPr>
              <a:t>.”</a:t>
            </a:r>
          </a:p>
          <a:p>
            <a:pPr algn="just"/>
            <a:r>
              <a:rPr lang="en-US" dirty="0">
                <a:solidFill>
                  <a:srgbClr val="002060"/>
                </a:solidFill>
              </a:rPr>
              <a:t>The environmental impact of </a:t>
            </a:r>
            <a:r>
              <a:rPr lang="en-US" dirty="0" smtClean="0">
                <a:solidFill>
                  <a:srgbClr val="002060"/>
                </a:solidFill>
              </a:rPr>
              <a:t>conventional cosmetics </a:t>
            </a:r>
            <a:r>
              <a:rPr lang="en-US" dirty="0">
                <a:solidFill>
                  <a:srgbClr val="002060"/>
                </a:solidFill>
              </a:rPr>
              <a:t>made of microbeads, </a:t>
            </a:r>
            <a:r>
              <a:rPr lang="en-US" dirty="0" err="1">
                <a:solidFill>
                  <a:srgbClr val="002060"/>
                </a:solidFill>
              </a:rPr>
              <a:t>microplastic</a:t>
            </a:r>
            <a:r>
              <a:rPr lang="en-US" dirty="0">
                <a:solidFill>
                  <a:srgbClr val="002060"/>
                </a:solidFill>
              </a:rPr>
              <a:t>, and </a:t>
            </a:r>
            <a:r>
              <a:rPr lang="en-US" dirty="0" err="1">
                <a:solidFill>
                  <a:srgbClr val="002060"/>
                </a:solidFill>
              </a:rPr>
              <a:t>triclosan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is huge </a:t>
            </a:r>
            <a:r>
              <a:rPr lang="en-US" dirty="0">
                <a:solidFill>
                  <a:srgbClr val="002060"/>
                </a:solidFill>
              </a:rPr>
              <a:t>and calls for serious </a:t>
            </a:r>
            <a:r>
              <a:rPr lang="en-US" dirty="0" smtClean="0">
                <a:solidFill>
                  <a:srgbClr val="002060"/>
                </a:solidFill>
              </a:rPr>
              <a:t>attention.</a:t>
            </a:r>
          </a:p>
          <a:p>
            <a:pPr algn="just"/>
            <a:r>
              <a:rPr lang="en-US" dirty="0">
                <a:solidFill>
                  <a:srgbClr val="00B050"/>
                </a:solidFill>
              </a:rPr>
              <a:t>BHA and BHT, synthetic </a:t>
            </a:r>
            <a:r>
              <a:rPr lang="en-US" dirty="0" smtClean="0">
                <a:solidFill>
                  <a:srgbClr val="00B050"/>
                </a:solidFill>
              </a:rPr>
              <a:t>antioxidants used </a:t>
            </a:r>
            <a:r>
              <a:rPr lang="en-US" dirty="0">
                <a:solidFill>
                  <a:srgbClr val="00B050"/>
                </a:solidFill>
              </a:rPr>
              <a:t>as cosmetic preservatives, enter aquatic species </a:t>
            </a:r>
            <a:r>
              <a:rPr lang="en-US" dirty="0" smtClean="0">
                <a:solidFill>
                  <a:srgbClr val="00B050"/>
                </a:solidFill>
              </a:rPr>
              <a:t>and cause </a:t>
            </a:r>
            <a:r>
              <a:rPr lang="en-US" dirty="0">
                <a:solidFill>
                  <a:srgbClr val="00B050"/>
                </a:solidFill>
              </a:rPr>
              <a:t>genetic </a:t>
            </a:r>
            <a:r>
              <a:rPr lang="en-US" dirty="0" smtClean="0">
                <a:solidFill>
                  <a:srgbClr val="00B050"/>
                </a:solidFill>
              </a:rPr>
              <a:t>alteration.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6646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Beauty and personal care: </a:t>
            </a:r>
            <a:r>
              <a:rPr lang="en-US" sz="3200" b="1" dirty="0" smtClean="0"/>
              <a:t>post‑COVID‑19 outbreak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smtClean="0">
                <a:solidFill>
                  <a:schemeClr val="tx2"/>
                </a:solidFill>
              </a:rPr>
              <a:t>cosmetics industry affected </a:t>
            </a:r>
            <a:r>
              <a:rPr lang="en-US" sz="2400" dirty="0">
                <a:solidFill>
                  <a:schemeClr val="tx2"/>
                </a:solidFill>
              </a:rPr>
              <a:t>due to the disrupted supply of </a:t>
            </a:r>
            <a:r>
              <a:rPr lang="en-US" sz="2400" dirty="0" smtClean="0">
                <a:solidFill>
                  <a:schemeClr val="tx2"/>
                </a:solidFill>
              </a:rPr>
              <a:t>raw materials</a:t>
            </a:r>
            <a:r>
              <a:rPr lang="en-US" sz="2400" dirty="0">
                <a:solidFill>
                  <a:schemeClr val="tx2"/>
                </a:solidFill>
              </a:rPr>
              <a:t>, production processes, marketing, and </a:t>
            </a:r>
            <a:r>
              <a:rPr lang="en-US" sz="2400" dirty="0" smtClean="0">
                <a:solidFill>
                  <a:schemeClr val="tx2"/>
                </a:solidFill>
              </a:rPr>
              <a:t>distribution of </a:t>
            </a:r>
            <a:r>
              <a:rPr lang="en-US" sz="2400" dirty="0">
                <a:solidFill>
                  <a:schemeClr val="tx2"/>
                </a:solidFill>
              </a:rPr>
              <a:t>finished </a:t>
            </a:r>
            <a:r>
              <a:rPr lang="en-US" sz="2400" dirty="0" smtClean="0">
                <a:solidFill>
                  <a:schemeClr val="tx2"/>
                </a:solidFill>
              </a:rPr>
              <a:t>products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</a:rPr>
              <a:t>cosmetic products are directed </a:t>
            </a:r>
            <a:r>
              <a:rPr lang="en-US" sz="2400" dirty="0" smtClean="0">
                <a:solidFill>
                  <a:srgbClr val="FF0000"/>
                </a:solidFill>
              </a:rPr>
              <a:t>to interact </a:t>
            </a:r>
            <a:r>
              <a:rPr lang="en-US" sz="2400" dirty="0">
                <a:solidFill>
                  <a:srgbClr val="FF0000"/>
                </a:solidFill>
              </a:rPr>
              <a:t>with human </a:t>
            </a:r>
            <a:r>
              <a:rPr lang="en-US" sz="2400" dirty="0" err="1">
                <a:solidFill>
                  <a:srgbClr val="FF0000"/>
                </a:solidFill>
              </a:rPr>
              <a:t>virome</a:t>
            </a:r>
            <a:r>
              <a:rPr lang="en-US" sz="2400" dirty="0">
                <a:solidFill>
                  <a:srgbClr val="FF0000"/>
                </a:solidFill>
              </a:rPr>
              <a:t> to maintain good skin </a:t>
            </a:r>
            <a:r>
              <a:rPr lang="en-US" sz="2400" dirty="0" smtClean="0">
                <a:solidFill>
                  <a:srgbClr val="FF0000"/>
                </a:solidFill>
              </a:rPr>
              <a:t>health</a:t>
            </a:r>
          </a:p>
          <a:p>
            <a:pPr algn="just"/>
            <a:r>
              <a:rPr lang="en-US" sz="2400" dirty="0">
                <a:solidFill>
                  <a:srgbClr val="7030A0"/>
                </a:solidFill>
              </a:rPr>
              <a:t>the growing consumer trend is toward natural ingredients </a:t>
            </a:r>
            <a:r>
              <a:rPr lang="en-US" sz="2400" dirty="0" smtClean="0">
                <a:solidFill>
                  <a:srgbClr val="7030A0"/>
                </a:solidFill>
              </a:rPr>
              <a:t>to boost </a:t>
            </a:r>
            <a:r>
              <a:rPr lang="en-US" sz="2400" dirty="0">
                <a:solidFill>
                  <a:srgbClr val="7030A0"/>
                </a:solidFill>
              </a:rPr>
              <a:t>skin immunity and hence the beauty industry must </a:t>
            </a:r>
            <a:r>
              <a:rPr lang="en-US" sz="2400" dirty="0" smtClean="0">
                <a:solidFill>
                  <a:srgbClr val="7030A0"/>
                </a:solidFill>
              </a:rPr>
              <a:t>leverage the </a:t>
            </a:r>
            <a:r>
              <a:rPr lang="en-US" sz="2400" dirty="0">
                <a:solidFill>
                  <a:srgbClr val="7030A0"/>
                </a:solidFill>
              </a:rPr>
              <a:t>products with anti-inflammatory and skin </a:t>
            </a:r>
            <a:r>
              <a:rPr lang="en-US" sz="2400" dirty="0" smtClean="0">
                <a:solidFill>
                  <a:srgbClr val="7030A0"/>
                </a:solidFill>
              </a:rPr>
              <a:t>immune boosting ingredients</a:t>
            </a:r>
          </a:p>
          <a:p>
            <a:pPr algn="just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marketing to the post-COVID consumer by focusing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on health-related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product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907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781050"/>
            <a:ext cx="86296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475"/>
            <a:ext cx="9144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23938"/>
            <a:ext cx="77724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3050"/>
            <a:ext cx="9144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42875"/>
            <a:ext cx="6505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8313"/>
            <a:ext cx="91440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685800"/>
            <a:ext cx="25717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14425"/>
            <a:ext cx="9144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4013"/>
            <a:ext cx="91440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685800"/>
            <a:ext cx="25717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685800"/>
            <a:ext cx="25717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1695450"/>
            <a:ext cx="88106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14400"/>
            <a:ext cx="49434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45339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1776413"/>
            <a:ext cx="886777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838200"/>
            <a:ext cx="60102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47875"/>
            <a:ext cx="9144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838200"/>
            <a:ext cx="60102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900238"/>
            <a:ext cx="90106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38200"/>
            <a:ext cx="4229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55340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838200"/>
            <a:ext cx="26955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133600"/>
            <a:ext cx="20288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73342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797242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838200"/>
            <a:ext cx="80962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175" y="652463"/>
            <a:ext cx="634365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5350"/>
            <a:ext cx="9144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47725"/>
            <a:ext cx="77724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381125"/>
            <a:ext cx="77152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1052513"/>
            <a:ext cx="79914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8" y="1438275"/>
            <a:ext cx="804862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609600"/>
            <a:ext cx="66103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652463"/>
            <a:ext cx="7743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833438"/>
            <a:ext cx="780097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" y="1062038"/>
            <a:ext cx="76771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771525"/>
            <a:ext cx="77914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488" y="566738"/>
            <a:ext cx="74390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5363"/>
            <a:ext cx="91440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276350"/>
            <a:ext cx="7239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8" y="742950"/>
            <a:ext cx="762952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4838"/>
            <a:ext cx="82296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838200"/>
            <a:ext cx="84867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790575"/>
            <a:ext cx="831532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95325"/>
            <a:ext cx="79248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" y="642938"/>
            <a:ext cx="76771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"/>
            <a:ext cx="58769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67722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590800"/>
            <a:ext cx="7972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576263"/>
            <a:ext cx="831532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2988"/>
            <a:ext cx="9144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3" y="642938"/>
            <a:ext cx="82962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685800"/>
            <a:ext cx="82772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495300"/>
            <a:ext cx="81915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628650"/>
            <a:ext cx="808672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881063"/>
            <a:ext cx="82677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676275"/>
            <a:ext cx="831532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628650"/>
            <a:ext cx="831532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700088"/>
            <a:ext cx="83058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638175"/>
            <a:ext cx="82677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1019175"/>
            <a:ext cx="89725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074"/>
            <a:ext cx="9144000" cy="494985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676275"/>
            <a:ext cx="83058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3" y="447675"/>
            <a:ext cx="76104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67400" y="2438400"/>
            <a:ext cx="2438400" cy="1600200"/>
          </a:xfrm>
          <a:prstGeom prst="rect">
            <a:avLst/>
          </a:prstGeom>
          <a:solidFill>
            <a:srgbClr val="EDE2F6"/>
          </a:solidFill>
          <a:ln>
            <a:solidFill>
              <a:srgbClr val="EADC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638175"/>
            <a:ext cx="82772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2181225"/>
            <a:ext cx="787717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847725"/>
            <a:ext cx="82391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685800"/>
            <a:ext cx="82677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842963"/>
            <a:ext cx="83248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1038"/>
            <a:ext cx="82296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381000"/>
            <a:ext cx="76200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809625"/>
            <a:ext cx="79724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3" y="1214438"/>
            <a:ext cx="81057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19125"/>
            <a:ext cx="70104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1009650"/>
            <a:ext cx="81248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704850"/>
            <a:ext cx="785812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628650"/>
            <a:ext cx="766762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0" y="438150"/>
            <a:ext cx="70485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485775"/>
            <a:ext cx="813435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923925"/>
            <a:ext cx="83915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" y="704850"/>
            <a:ext cx="772477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800100"/>
            <a:ext cx="78009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3" y="1590675"/>
            <a:ext cx="818197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919163"/>
            <a:ext cx="870585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890588"/>
            <a:ext cx="79819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1000"/>
            <a:ext cx="40290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43000"/>
            <a:ext cx="73342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7238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8" y="981075"/>
            <a:ext cx="71342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376238"/>
            <a:ext cx="7077075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38" y="857250"/>
            <a:ext cx="74009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513" y="666750"/>
            <a:ext cx="703897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962025"/>
            <a:ext cx="70294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225" y="723900"/>
            <a:ext cx="7067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785813"/>
            <a:ext cx="70580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475"/>
            <a:ext cx="915352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838" y="914400"/>
            <a:ext cx="64103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8" y="1309688"/>
            <a:ext cx="7134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213" y="828675"/>
            <a:ext cx="726757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709613"/>
            <a:ext cx="72771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413" y="752475"/>
            <a:ext cx="71151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4672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05000"/>
            <a:ext cx="737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514600"/>
            <a:ext cx="80486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57200"/>
            <a:ext cx="60864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8" y="1414463"/>
            <a:ext cx="804862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1209675"/>
            <a:ext cx="80676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57200"/>
            <a:ext cx="3829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2866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76400"/>
            <a:ext cx="69913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1195388"/>
            <a:ext cx="81534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09600"/>
            <a:ext cx="25622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2297</TotalTime>
  <Words>452</Words>
  <Application>Microsoft Office PowerPoint</Application>
  <PresentationFormat>On-screen Show (4:3)</PresentationFormat>
  <Paragraphs>50</Paragraphs>
  <Slides>132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7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Advances of Nanocarrier Technology-Based Active Cosmetic Ingredients for Beauty Applications </vt:lpstr>
      <vt:lpstr>List of Nanocarriers Applied in Functional Cosmetic Products</vt:lpstr>
      <vt:lpstr>List of Nanocarriers Applied in Functional Cosmetic Products</vt:lpstr>
      <vt:lpstr>List of Nanocarriers Applied in Functional Cosmetic Products</vt:lpstr>
      <vt:lpstr>List of Nanocarriers Applied in Functional Cosmetic Products</vt:lpstr>
      <vt:lpstr>Biocosmetics: technological advances and future outlook</vt:lpstr>
      <vt:lpstr>Example:</vt:lpstr>
      <vt:lpstr>Example:</vt:lpstr>
      <vt:lpstr>PowerPoint Presentation</vt:lpstr>
      <vt:lpstr>Biotechnological ingredients: safe and effective</vt:lpstr>
      <vt:lpstr>Bioactive ingredients isolated from marine organisms and their use in cosmetic products</vt:lpstr>
      <vt:lpstr>Personalized cosmetic with 3D bio-printing</vt:lpstr>
      <vt:lpstr>Zero waste cosmetic</vt:lpstr>
      <vt:lpstr>Beauty and personal care: post‑COVID‑19 outbreak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acer2</dc:creator>
  <cp:lastModifiedBy>Administrator</cp:lastModifiedBy>
  <cp:revision>85</cp:revision>
  <dcterms:created xsi:type="dcterms:W3CDTF">2021-12-17T15:28:32Z</dcterms:created>
  <dcterms:modified xsi:type="dcterms:W3CDTF">2021-12-20T07:58:11Z</dcterms:modified>
</cp:coreProperties>
</file>